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42"/>
  </p:notesMasterIdLst>
  <p:sldIdLst>
    <p:sldId id="357" r:id="rId4"/>
    <p:sldId id="305" r:id="rId5"/>
    <p:sldId id="297" r:id="rId6"/>
    <p:sldId id="323" r:id="rId7"/>
    <p:sldId id="329" r:id="rId8"/>
    <p:sldId id="330" r:id="rId9"/>
    <p:sldId id="331" r:id="rId10"/>
    <p:sldId id="332" r:id="rId11"/>
    <p:sldId id="333" r:id="rId12"/>
    <p:sldId id="324" r:id="rId13"/>
    <p:sldId id="336" r:id="rId14"/>
    <p:sldId id="334" r:id="rId15"/>
    <p:sldId id="335" r:id="rId16"/>
    <p:sldId id="337" r:id="rId17"/>
    <p:sldId id="338" r:id="rId18"/>
    <p:sldId id="325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2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27" r:id="rId36"/>
    <p:sldId id="354" r:id="rId37"/>
    <p:sldId id="355" r:id="rId38"/>
    <p:sldId id="356" r:id="rId39"/>
    <p:sldId id="328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3C863-D6BF-4A28-8D91-6363BA5D3B9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8E117-56C0-40BD-817A-B913D12CE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10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8E117-56C0-40BD-817A-B913D12CECF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13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8E117-56C0-40BD-817A-B913D12CECF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73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8E117-56C0-40BD-817A-B913D12CECF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51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8E117-56C0-40BD-817A-B913D12CECF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91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0" y="914400"/>
            <a:ext cx="8686800" cy="2514600"/>
            <a:chOff x="0" y="576"/>
            <a:chExt cx="5472" cy="1584"/>
          </a:xfrm>
        </p:grpSpPr>
        <p:sp>
          <p:nvSpPr>
            <p:cNvPr id="5" name="Oval 2"/>
            <p:cNvSpPr>
              <a:spLocks noChangeArrowheads="1"/>
            </p:cNvSpPr>
            <p:nvPr/>
          </p:nvSpPr>
          <p:spPr bwMode="auto">
            <a:xfrm>
              <a:off x="144" y="576"/>
              <a:ext cx="1584" cy="1584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292929"/>
                </a:solidFill>
                <a:cs typeface="Angsana New" pitchFamily="18" charset="-34"/>
              </a:endParaRP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hidden">
            <a:xfrm>
              <a:off x="0" y="1056"/>
              <a:ext cx="2976" cy="7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292929"/>
                </a:solidFill>
                <a:latin typeface="Times New Roman" pitchFamily="18" charset="0"/>
                <a:cs typeface="Angsana New" pitchFamily="18" charset="-34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hidden">
            <a:xfrm>
              <a:off x="2496" y="1056"/>
              <a:ext cx="2976" cy="7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292929"/>
                </a:solidFill>
                <a:latin typeface="Times New Roman" pitchFamily="18" charset="0"/>
                <a:cs typeface="Angsana New" pitchFamily="18" charset="-34"/>
              </a:endParaRPr>
            </a:p>
          </p:txBody>
        </p:sp>
        <p:sp>
          <p:nvSpPr>
            <p:cNvPr id="8" name="Freeform 10"/>
            <p:cNvSpPr>
              <a:spLocks noChangeArrowheads="1"/>
            </p:cNvSpPr>
            <p:nvPr/>
          </p:nvSpPr>
          <p:spPr bwMode="auto">
            <a:xfrm>
              <a:off x="384" y="960"/>
              <a:ext cx="144" cy="913"/>
            </a:xfrm>
            <a:custGeom>
              <a:avLst/>
              <a:gdLst>
                <a:gd name="T0" fmla="*/ 3 w 1000"/>
                <a:gd name="T1" fmla="*/ 761 h 1000"/>
                <a:gd name="T2" fmla="*/ 0 w 1000"/>
                <a:gd name="T3" fmla="*/ 761 h 1000"/>
                <a:gd name="T4" fmla="*/ 0 w 1000"/>
                <a:gd name="T5" fmla="*/ 0 h 1000"/>
                <a:gd name="T6" fmla="*/ 3 w 1000"/>
                <a:gd name="T7" fmla="*/ 0 h 10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00" h="1000">
                  <a:moveTo>
                    <a:pt x="1000" y="1000"/>
                  </a:moveTo>
                  <a:lnTo>
                    <a:pt x="0" y="1000"/>
                  </a:lnTo>
                  <a:lnTo>
                    <a:pt x="0" y="0"/>
                  </a:lnTo>
                  <a:lnTo>
                    <a:pt x="1000" y="0"/>
                  </a:lnTo>
                </a:path>
              </a:pathLst>
            </a:custGeom>
            <a:noFill/>
            <a:ln w="76200" cmpd="sng">
              <a:solidFill>
                <a:schemeClr val="tx2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292929"/>
                </a:solidFill>
                <a:cs typeface="Angsana New" pitchFamily="18" charset="-34"/>
              </a:endParaRPr>
            </a:p>
          </p:txBody>
        </p:sp>
        <p:sp>
          <p:nvSpPr>
            <p:cNvPr id="9" name="Freeform 11"/>
            <p:cNvSpPr>
              <a:spLocks noChangeArrowheads="1"/>
            </p:cNvSpPr>
            <p:nvPr/>
          </p:nvSpPr>
          <p:spPr bwMode="auto">
            <a:xfrm>
              <a:off x="4944" y="762"/>
              <a:ext cx="165" cy="864"/>
            </a:xfrm>
            <a:custGeom>
              <a:avLst/>
              <a:gdLst>
                <a:gd name="T0" fmla="*/ 0 w 1000"/>
                <a:gd name="T1" fmla="*/ 0 h 1000"/>
                <a:gd name="T2" fmla="*/ 4 w 1000"/>
                <a:gd name="T3" fmla="*/ 0 h 1000"/>
                <a:gd name="T4" fmla="*/ 4 w 1000"/>
                <a:gd name="T5" fmla="*/ 645 h 1000"/>
                <a:gd name="T6" fmla="*/ 0 w 1000"/>
                <a:gd name="T7" fmla="*/ 645 h 10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00" h="1000">
                  <a:moveTo>
                    <a:pt x="0" y="0"/>
                  </a:moveTo>
                  <a:lnTo>
                    <a:pt x="1000" y="0"/>
                  </a:lnTo>
                  <a:lnTo>
                    <a:pt x="1000" y="1000"/>
                  </a:lnTo>
                  <a:lnTo>
                    <a:pt x="0" y="1000"/>
                  </a:ln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292929"/>
                </a:solidFill>
                <a:cs typeface="Angsana New" pitchFamily="18" charset="-34"/>
              </a:endParaRPr>
            </a:p>
          </p:txBody>
        </p:sp>
      </p:grpSp>
      <p:sp>
        <p:nvSpPr>
          <p:cNvPr id="88070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3581400"/>
            <a:ext cx="5638800" cy="19050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th-TH"/>
              <a:t>Click to edit Master subtitle style</a:t>
            </a:r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838200" y="1443038"/>
            <a:ext cx="7086600" cy="16002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th-TH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5339100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292929"/>
                </a:solidFill>
              </a:rPr>
              <a:t>Lecture 1- Feb. 8 ,2017</a:t>
            </a:r>
            <a:endParaRPr lang="th-TH">
              <a:solidFill>
                <a:srgbClr val="292929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292929"/>
                </a:solidFill>
              </a:rPr>
              <a:t>Computer organization (1) - E. A.  El-dahshan</a:t>
            </a:r>
            <a:endParaRPr lang="th-TH">
              <a:solidFill>
                <a:srgbClr val="292929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8E030D-F258-4716-807F-15395DAD9D07}" type="slidenum">
              <a:rPr lang="en-US">
                <a:solidFill>
                  <a:srgbClr val="292929"/>
                </a:solidFill>
              </a:rPr>
              <a:pPr>
                <a:defRPr/>
              </a:pPr>
              <a:t>‹#›</a:t>
            </a:fld>
            <a:endParaRPr lang="th-TH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24560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104775"/>
            <a:ext cx="2152650" cy="6372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04775"/>
            <a:ext cx="6305550" cy="6372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292929"/>
                </a:solidFill>
              </a:rPr>
              <a:t>Lecture 1- Feb. 8 ,2017</a:t>
            </a:r>
            <a:endParaRPr lang="th-TH">
              <a:solidFill>
                <a:srgbClr val="292929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292929"/>
                </a:solidFill>
              </a:rPr>
              <a:t>Computer organization (1) - E. A.  El-dahshan</a:t>
            </a:r>
            <a:endParaRPr lang="th-TH">
              <a:solidFill>
                <a:srgbClr val="292929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3C39F2-7AD5-49A1-8C51-8C7372DD7DC4}" type="slidenum">
              <a:rPr lang="en-US">
                <a:solidFill>
                  <a:srgbClr val="292929"/>
                </a:solidFill>
              </a:rPr>
              <a:pPr>
                <a:defRPr/>
              </a:pPr>
              <a:t>‹#›</a:t>
            </a:fld>
            <a:endParaRPr lang="th-TH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542422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C5C-3D40-412A-8DB2-CE04904514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BE77-5F1D-42E6-8F29-7A8B89EE62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877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C5C-3D40-412A-8DB2-CE04904514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BE77-5F1D-42E6-8F29-7A8B89EE62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743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C5C-3D40-412A-8DB2-CE04904514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BE77-5F1D-42E6-8F29-7A8B89EE62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639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C5C-3D40-412A-8DB2-CE04904514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BE77-5F1D-42E6-8F29-7A8B89EE62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595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C5C-3D40-412A-8DB2-CE04904514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BE77-5F1D-42E6-8F29-7A8B89EE62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266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C5C-3D40-412A-8DB2-CE04904514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BE77-5F1D-42E6-8F29-7A8B89EE62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68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C5C-3D40-412A-8DB2-CE04904514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BE77-5F1D-42E6-8F29-7A8B89EE62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4964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C5C-3D40-412A-8DB2-CE04904514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BE77-5F1D-42E6-8F29-7A8B89EE62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40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292929"/>
                </a:solidFill>
              </a:rPr>
              <a:t>Lecture 1- Feb. 8 ,2017</a:t>
            </a:r>
            <a:endParaRPr lang="th-TH">
              <a:solidFill>
                <a:srgbClr val="292929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292929"/>
                </a:solidFill>
              </a:rPr>
              <a:t>Computer organization (1) - E. A.  El-dahshan</a:t>
            </a:r>
            <a:endParaRPr lang="th-TH">
              <a:solidFill>
                <a:srgbClr val="292929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8F1F2-9EAE-4BC1-B286-CCFAB60A43A1}" type="slidenum">
              <a:rPr lang="en-US">
                <a:solidFill>
                  <a:srgbClr val="292929"/>
                </a:solidFill>
              </a:rPr>
              <a:pPr>
                <a:defRPr/>
              </a:pPr>
              <a:t>‹#›</a:t>
            </a:fld>
            <a:endParaRPr lang="th-TH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421982"/>
      </p:ext>
    </p:extLst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C5C-3D40-412A-8DB2-CE04904514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BE77-5F1D-42E6-8F29-7A8B89EE62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3221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C5C-3D40-412A-8DB2-CE04904514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BE77-5F1D-42E6-8F29-7A8B89EE62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4087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C5C-3D40-412A-8DB2-CE04904514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BE77-5F1D-42E6-8F29-7A8B89EE62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7253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9144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AEE0C83-9E74-4F11-8694-6D73BB80EC6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2130-B7EF-4785-B2FE-00F5D5A99F65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1530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0C83-9E74-4F11-8694-6D73BB80EC6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2130-B7EF-4785-B2FE-00F5D5A99F65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2900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9144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0C83-9E74-4F11-8694-6D73BB80EC6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2130-B7EF-4785-B2FE-00F5D5A99F65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2907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2286000"/>
            <a:ext cx="35661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0C83-9E74-4F11-8694-6D73BB80EC6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2130-B7EF-4785-B2FE-00F5D5A99F65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956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967788"/>
            <a:ext cx="356616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0C83-9E74-4F11-8694-6D73BB80EC6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2130-B7EF-4785-B2FE-00F5D5A99F65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604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0C83-9E74-4F11-8694-6D73BB80EC6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2130-B7EF-4785-B2FE-00F5D5A99F65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2013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0C83-9E74-4F11-8694-6D73BB80EC6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2130-B7EF-4785-B2FE-00F5D5A99F65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285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292929"/>
                </a:solidFill>
              </a:rPr>
              <a:t>Lecture 1- Feb. 8 ,2017</a:t>
            </a:r>
            <a:endParaRPr lang="th-TH">
              <a:solidFill>
                <a:srgbClr val="292929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292929"/>
                </a:solidFill>
              </a:rPr>
              <a:t>Computer organization (1) - E. A.  El-dahshan</a:t>
            </a:r>
            <a:endParaRPr lang="th-TH">
              <a:solidFill>
                <a:srgbClr val="292929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8CF4D5-643F-4EE8-8A05-115281820FAC}" type="slidenum">
              <a:rPr lang="en-US">
                <a:solidFill>
                  <a:srgbClr val="292929"/>
                </a:solidFill>
              </a:rPr>
              <a:pPr>
                <a:defRPr/>
              </a:pPr>
              <a:t>‹#›</a:t>
            </a:fld>
            <a:endParaRPr lang="th-TH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870031"/>
      </p:ext>
    </p:extLst>
  </p:cSld>
  <p:clrMapOvr>
    <a:masterClrMapping/>
  </p:clrMapOvr>
  <p:transition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0C83-9E74-4F11-8694-6D73BB80EC6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2130-B7EF-4785-B2FE-00F5D5A99F65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8561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0C83-9E74-4F11-8694-6D73BB80EC6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2130-B7EF-4785-B2FE-00F5D5A99F65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5678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0C83-9E74-4F11-8694-6D73BB80EC6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2130-B7EF-4785-B2FE-00F5D5A99F65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983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0C83-9E74-4F11-8694-6D73BB80EC6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2130-B7EF-4785-B2FE-00F5D5A99F65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783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108075"/>
            <a:ext cx="4229100" cy="536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08075"/>
            <a:ext cx="4229100" cy="536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292929"/>
                </a:solidFill>
              </a:rPr>
              <a:t>Lecture 1- Feb. 8 ,2017</a:t>
            </a:r>
            <a:endParaRPr lang="th-TH">
              <a:solidFill>
                <a:srgbClr val="292929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292929"/>
                </a:solidFill>
              </a:rPr>
              <a:t>Computer organization (1) - E. A.  El-dahshan</a:t>
            </a:r>
            <a:endParaRPr lang="th-TH">
              <a:solidFill>
                <a:srgbClr val="292929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BFA3A9-20D2-4965-BD48-C57B7C28C662}" type="slidenum">
              <a:rPr lang="en-US">
                <a:solidFill>
                  <a:srgbClr val="292929"/>
                </a:solidFill>
              </a:rPr>
              <a:pPr>
                <a:defRPr/>
              </a:pPr>
              <a:t>‹#›</a:t>
            </a:fld>
            <a:endParaRPr lang="th-TH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815546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292929"/>
                </a:solidFill>
              </a:rPr>
              <a:t>Lecture 1- Feb. 8 ,2017</a:t>
            </a:r>
            <a:endParaRPr lang="th-TH">
              <a:solidFill>
                <a:srgbClr val="292929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292929"/>
                </a:solidFill>
              </a:rPr>
              <a:t>Computer organization (1) - E. A.  El-dahshan</a:t>
            </a:r>
            <a:endParaRPr lang="th-TH">
              <a:solidFill>
                <a:srgbClr val="292929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20276F-C307-4722-8E8A-26292798A18F}" type="slidenum">
              <a:rPr lang="en-US">
                <a:solidFill>
                  <a:srgbClr val="292929"/>
                </a:solidFill>
              </a:rPr>
              <a:pPr>
                <a:defRPr/>
              </a:pPr>
              <a:t>‹#›</a:t>
            </a:fld>
            <a:endParaRPr lang="th-TH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101332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292929"/>
                </a:solidFill>
              </a:rPr>
              <a:t>Lecture 1- Feb. 8 ,2017</a:t>
            </a:r>
            <a:endParaRPr lang="th-TH">
              <a:solidFill>
                <a:srgbClr val="292929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292929"/>
                </a:solidFill>
              </a:rPr>
              <a:t>Computer organization (1) - E. A.  El-dahshan</a:t>
            </a:r>
            <a:endParaRPr lang="th-TH">
              <a:solidFill>
                <a:srgbClr val="292929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68BC07-BDBC-4707-BD44-174AD834828A}" type="slidenum">
              <a:rPr lang="en-US">
                <a:solidFill>
                  <a:srgbClr val="292929"/>
                </a:solidFill>
              </a:rPr>
              <a:pPr>
                <a:defRPr/>
              </a:pPr>
              <a:t>‹#›</a:t>
            </a:fld>
            <a:endParaRPr lang="th-TH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835814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292929"/>
                </a:solidFill>
              </a:rPr>
              <a:t>Lecture 1- Feb. 8 ,2017</a:t>
            </a:r>
            <a:endParaRPr lang="th-TH">
              <a:solidFill>
                <a:srgbClr val="292929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292929"/>
                </a:solidFill>
              </a:rPr>
              <a:t>Computer organization (1) - E. A.  El-dahshan</a:t>
            </a:r>
            <a:endParaRPr lang="th-TH">
              <a:solidFill>
                <a:srgbClr val="292929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588F11-63D2-4947-9319-A2C6C508FCC8}" type="slidenum">
              <a:rPr lang="en-US">
                <a:solidFill>
                  <a:srgbClr val="292929"/>
                </a:solidFill>
              </a:rPr>
              <a:pPr>
                <a:defRPr/>
              </a:pPr>
              <a:t>‹#›</a:t>
            </a:fld>
            <a:endParaRPr lang="th-TH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92887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292929"/>
                </a:solidFill>
              </a:rPr>
              <a:t>Lecture 1- Feb. 8 ,2017</a:t>
            </a:r>
            <a:endParaRPr lang="th-TH">
              <a:solidFill>
                <a:srgbClr val="292929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292929"/>
                </a:solidFill>
              </a:rPr>
              <a:t>Computer organization (1) - E. A.  El-dahshan</a:t>
            </a:r>
            <a:endParaRPr lang="th-TH">
              <a:solidFill>
                <a:srgbClr val="292929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24EEF2-95A6-4235-9E21-8DDAADE2FF0D}" type="slidenum">
              <a:rPr lang="en-US">
                <a:solidFill>
                  <a:srgbClr val="292929"/>
                </a:solidFill>
              </a:rPr>
              <a:pPr>
                <a:defRPr/>
              </a:pPr>
              <a:t>‹#›</a:t>
            </a:fld>
            <a:endParaRPr lang="th-TH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62340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292929"/>
                </a:solidFill>
              </a:rPr>
              <a:t>Lecture 1- Feb. 8 ,2017</a:t>
            </a:r>
            <a:endParaRPr lang="th-TH">
              <a:solidFill>
                <a:srgbClr val="292929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292929"/>
                </a:solidFill>
              </a:rPr>
              <a:t>Computer organization (1) - E. A.  El-dahshan</a:t>
            </a:r>
            <a:endParaRPr lang="th-TH">
              <a:solidFill>
                <a:srgbClr val="292929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BC1C4-D6B6-414B-BAA8-F1582E05E28D}" type="slidenum">
              <a:rPr lang="en-US">
                <a:solidFill>
                  <a:srgbClr val="292929"/>
                </a:solidFill>
              </a:rPr>
              <a:pPr>
                <a:defRPr/>
              </a:pPr>
              <a:t>‹#›</a:t>
            </a:fld>
            <a:endParaRPr lang="th-TH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772396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941388"/>
            <a:ext cx="2133600" cy="101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292929"/>
              </a:solidFill>
              <a:latin typeface="Times New Roman" pitchFamily="18" charset="0"/>
              <a:cs typeface="Angsana New" pitchFamily="18" charset="-34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1447800" y="942975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292929"/>
              </a:solidFill>
              <a:latin typeface="Times New Roman" pitchFamily="18" charset="0"/>
              <a:cs typeface="Angsana New" pitchFamily="18" charset="-34"/>
            </a:endParaRP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555625" y="104775"/>
            <a:ext cx="812641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h-TH" smtClean="0"/>
              <a:t>Click to edit Master title style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108075"/>
            <a:ext cx="8610600" cy="536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338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292929"/>
                </a:solidFill>
                <a:cs typeface="Angsana New" pitchFamily="18" charset="-34"/>
              </a:rPr>
              <a:t>Lecture 1- Feb. 8 ,2017</a:t>
            </a:r>
            <a:endParaRPr lang="th-TH">
              <a:solidFill>
                <a:srgbClr val="292929"/>
              </a:solidFill>
              <a:cs typeface="Angsana New" pitchFamily="18" charset="-34"/>
            </a:endParaRPr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553200"/>
            <a:ext cx="3276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292929"/>
                </a:solidFill>
                <a:cs typeface="Angsana New" pitchFamily="18" charset="-34"/>
              </a:rPr>
              <a:t>Computer organization (1) - E. A.  El-dahshan</a:t>
            </a:r>
            <a:endParaRPr lang="th-TH">
              <a:solidFill>
                <a:srgbClr val="292929"/>
              </a:solidFill>
              <a:cs typeface="Angsana New" pitchFamily="18" charset="-34"/>
            </a:endParaRPr>
          </a:p>
        </p:txBody>
      </p:sp>
      <p:sp>
        <p:nvSpPr>
          <p:cNvPr id="8704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C3E36BC-499B-4ABC-B689-5D70D7EBAAD8}" type="slidenum">
              <a:rPr lang="en-US">
                <a:solidFill>
                  <a:srgbClr val="292929"/>
                </a:solidFill>
                <a:cs typeface="Angsana New" pitchFamily="18" charset="-34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h-TH">
              <a:solidFill>
                <a:srgbClr val="292929"/>
              </a:solidFill>
              <a:cs typeface="Angsana New" pitchFamily="18" charset="-34"/>
            </a:endParaRPr>
          </a:p>
        </p:txBody>
      </p:sp>
      <p:sp>
        <p:nvSpPr>
          <p:cNvPr id="1033" name="Freeform 9"/>
          <p:cNvSpPr>
            <a:spLocks noChangeArrowheads="1"/>
          </p:cNvSpPr>
          <p:nvPr/>
        </p:nvSpPr>
        <p:spPr bwMode="auto">
          <a:xfrm>
            <a:off x="315913" y="79375"/>
            <a:ext cx="236537" cy="771525"/>
          </a:xfrm>
          <a:custGeom>
            <a:avLst/>
            <a:gdLst>
              <a:gd name="T0" fmla="*/ 2147483647 w 1000"/>
              <a:gd name="T1" fmla="*/ 2147483647 h 1000"/>
              <a:gd name="T2" fmla="*/ 0 w 1000"/>
              <a:gd name="T3" fmla="*/ 2147483647 h 1000"/>
              <a:gd name="T4" fmla="*/ 0 w 1000"/>
              <a:gd name="T5" fmla="*/ 0 h 1000"/>
              <a:gd name="T6" fmla="*/ 2147483647 w 1000"/>
              <a:gd name="T7" fmla="*/ 0 h 1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00" h="1000">
                <a:moveTo>
                  <a:pt x="1000" y="1000"/>
                </a:moveTo>
                <a:lnTo>
                  <a:pt x="0" y="1000"/>
                </a:ln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76200" cmpd="sng">
            <a:solidFill>
              <a:srgbClr val="929565">
                <a:alpha val="63136"/>
              </a:srgbClr>
            </a:solidFill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292929"/>
              </a:solidFill>
              <a:cs typeface="Angsana New" pitchFamily="18" charset="-34"/>
            </a:endParaRPr>
          </a:p>
        </p:txBody>
      </p:sp>
      <p:sp>
        <p:nvSpPr>
          <p:cNvPr id="1034" name="Freeform 10"/>
          <p:cNvSpPr>
            <a:spLocks noChangeArrowheads="1"/>
          </p:cNvSpPr>
          <p:nvPr/>
        </p:nvSpPr>
        <p:spPr bwMode="auto">
          <a:xfrm>
            <a:off x="8674100" y="87313"/>
            <a:ext cx="177800" cy="752475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00" h="1000">
                <a:moveTo>
                  <a:pt x="0" y="0"/>
                </a:moveTo>
                <a:lnTo>
                  <a:pt x="1000" y="0"/>
                </a:lnTo>
                <a:lnTo>
                  <a:pt x="1000" y="1000"/>
                </a:lnTo>
                <a:lnTo>
                  <a:pt x="0" y="100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292929"/>
              </a:solidFill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2045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random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912F3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912F31"/>
          </a:solidFill>
          <a:latin typeface="Arial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912F31"/>
          </a:solidFill>
          <a:latin typeface="Arial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912F31"/>
          </a:solidFill>
          <a:latin typeface="Arial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912F31"/>
          </a:solidFill>
          <a:latin typeface="Arial" charset="0"/>
          <a:cs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912F31"/>
          </a:solidFill>
          <a:latin typeface="Arial" charset="0"/>
          <a:cs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912F31"/>
          </a:solidFill>
          <a:latin typeface="Arial" charset="0"/>
          <a:cs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912F31"/>
          </a:solidFill>
          <a:latin typeface="Arial" charset="0"/>
          <a:cs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912F31"/>
          </a:solidFill>
          <a:latin typeface="Arial" charset="0"/>
          <a:cs typeface="Tahoma" pitchFamily="34" charset="0"/>
        </a:defRPr>
      </a:lvl9pPr>
    </p:titleStyle>
    <p:bodyStyle>
      <a:lvl1pPr marL="447675" indent="-447675" algn="l" rtl="0" eaLnBrk="0" fontAlgn="base" hangingPunct="0">
        <a:spcBef>
          <a:spcPct val="20000"/>
        </a:spcBef>
        <a:spcAft>
          <a:spcPct val="0"/>
        </a:spcAft>
        <a:buClr>
          <a:srgbClr val="963232"/>
        </a:buClr>
        <a:buSzPct val="70000"/>
        <a:buFont typeface="Wingdings" pitchFamily="2" charset="2"/>
        <a:buChar char="n"/>
        <a:defRPr sz="2400">
          <a:solidFill>
            <a:srgbClr val="4924A4"/>
          </a:solidFill>
          <a:latin typeface="+mn-lt"/>
          <a:ea typeface="+mn-ea"/>
          <a:cs typeface="+mn-cs"/>
        </a:defRPr>
      </a:lvl1pPr>
      <a:lvl2pPr marL="889000" indent="-439738" algn="l" rtl="0" eaLnBrk="0" fontAlgn="base" hangingPunct="0">
        <a:spcBef>
          <a:spcPct val="20000"/>
        </a:spcBef>
        <a:spcAft>
          <a:spcPct val="0"/>
        </a:spcAft>
        <a:buClr>
          <a:srgbClr val="963232"/>
        </a:buClr>
        <a:buSzPct val="70000"/>
        <a:buFont typeface="Wingdings" pitchFamily="2" charset="2"/>
        <a:buChar char="¡"/>
        <a:defRPr sz="2000">
          <a:solidFill>
            <a:schemeClr val="tx1"/>
          </a:solidFill>
          <a:latin typeface="+mn-lt"/>
          <a:cs typeface="+mn-cs"/>
        </a:defRPr>
      </a:lvl2pPr>
      <a:lvl3pPr marL="1293813" indent="-403225" algn="l" rtl="0" eaLnBrk="0" fontAlgn="base" hangingPunct="0">
        <a:spcBef>
          <a:spcPct val="20000"/>
        </a:spcBef>
        <a:spcAft>
          <a:spcPct val="0"/>
        </a:spcAft>
        <a:buClr>
          <a:srgbClr val="96323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latin typeface="+mn-lt"/>
          <a:cs typeface="+mn-cs"/>
        </a:defRPr>
      </a:lvl3pPr>
      <a:lvl4pPr marL="1681163" indent="-385763" algn="l" rtl="0" eaLnBrk="0" fontAlgn="base" hangingPunct="0">
        <a:spcBef>
          <a:spcPct val="20000"/>
        </a:spcBef>
        <a:spcAft>
          <a:spcPct val="0"/>
        </a:spcAft>
        <a:buClr>
          <a:srgbClr val="963232"/>
        </a:buClr>
        <a:buSzPct val="70000"/>
        <a:buFont typeface="Wingdings" pitchFamily="2" charset="2"/>
        <a:buChar char="¡"/>
        <a:defRPr sz="1600">
          <a:solidFill>
            <a:srgbClr val="6F6C2F"/>
          </a:solidFill>
          <a:latin typeface="+mn-lt"/>
          <a:cs typeface="+mn-cs"/>
        </a:defRPr>
      </a:lvl4pPr>
      <a:lvl5pPr marL="2070100" indent="-387350" algn="l" rtl="0" eaLnBrk="0" fontAlgn="base" hangingPunct="0">
        <a:spcBef>
          <a:spcPct val="20000"/>
        </a:spcBef>
        <a:spcAft>
          <a:spcPct val="0"/>
        </a:spcAft>
        <a:buClr>
          <a:srgbClr val="963232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cs typeface="+mn-cs"/>
        </a:defRPr>
      </a:lvl5pPr>
      <a:lvl6pPr marL="2527300" indent="-387350" algn="l" rtl="0" fontAlgn="base">
        <a:spcBef>
          <a:spcPct val="20000"/>
        </a:spcBef>
        <a:spcAft>
          <a:spcPct val="0"/>
        </a:spcAft>
        <a:buClr>
          <a:srgbClr val="963232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cs typeface="+mn-cs"/>
        </a:defRPr>
      </a:lvl6pPr>
      <a:lvl7pPr marL="2984500" indent="-387350" algn="l" rtl="0" fontAlgn="base">
        <a:spcBef>
          <a:spcPct val="20000"/>
        </a:spcBef>
        <a:spcAft>
          <a:spcPct val="0"/>
        </a:spcAft>
        <a:buClr>
          <a:srgbClr val="963232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cs typeface="+mn-cs"/>
        </a:defRPr>
      </a:lvl7pPr>
      <a:lvl8pPr marL="3441700" indent="-387350" algn="l" rtl="0" fontAlgn="base">
        <a:spcBef>
          <a:spcPct val="20000"/>
        </a:spcBef>
        <a:spcAft>
          <a:spcPct val="0"/>
        </a:spcAft>
        <a:buClr>
          <a:srgbClr val="963232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cs typeface="+mn-cs"/>
        </a:defRPr>
      </a:lvl8pPr>
      <a:lvl9pPr marL="3898900" indent="-387350" algn="l" rtl="0" fontAlgn="base">
        <a:spcBef>
          <a:spcPct val="20000"/>
        </a:spcBef>
        <a:spcAft>
          <a:spcPct val="0"/>
        </a:spcAft>
        <a:buClr>
          <a:srgbClr val="963232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5EC5C-3D40-412A-8DB2-CE04904514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9BE77-5F1D-42E6-8F29-7A8B89EE62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389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AEE0C83-9E74-4F11-8694-6D73BB80EC6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10/21/2018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7262130-B7EF-4785-B2FE-00F5D5A99F65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64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960138"/>
            <a:ext cx="6096000" cy="1463040"/>
          </a:xfrm>
        </p:spPr>
        <p:txBody>
          <a:bodyPr/>
          <a:lstStyle/>
          <a:p>
            <a:r>
              <a:rPr lang="en-US" dirty="0" smtClean="0"/>
              <a:t>Computer Organization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Lab tutorial 4</a:t>
            </a:r>
          </a:p>
          <a:p>
            <a:r>
              <a:rPr lang="en-US" dirty="0" smtClean="0"/>
              <a:t>Chapter (4)</a:t>
            </a:r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8" b="55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5731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b="1" dirty="0"/>
              <a:t>4-3 Bus and Memory Transfer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19200"/>
            <a:ext cx="8529638" cy="5372836"/>
          </a:xfrm>
        </p:spPr>
      </p:pic>
    </p:spTree>
    <p:extLst>
      <p:ext uri="{BB962C8B-B14F-4D97-AF65-F5344CB8AC3E}">
        <p14:creationId xmlns:p14="http://schemas.microsoft.com/office/powerpoint/2010/main" val="50289253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b="1" dirty="0"/>
              <a:t>4-3 Bus and Memory Transfer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3000"/>
            <a:ext cx="7421748" cy="5368925"/>
          </a:xfrm>
        </p:spPr>
      </p:pic>
    </p:spTree>
    <p:extLst>
      <p:ext uri="{BB962C8B-B14F-4D97-AF65-F5344CB8AC3E}">
        <p14:creationId xmlns:p14="http://schemas.microsoft.com/office/powerpoint/2010/main" val="287311351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b="1" dirty="0"/>
              <a:t>4-3 Bus and Memory Transfer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8305800" cy="5429051"/>
          </a:xfrm>
        </p:spPr>
      </p:pic>
    </p:spTree>
    <p:extLst>
      <p:ext uri="{BB962C8B-B14F-4D97-AF65-F5344CB8AC3E}">
        <p14:creationId xmlns:p14="http://schemas.microsoft.com/office/powerpoint/2010/main" val="252257812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b="1" dirty="0"/>
              <a:t>4-3 Bus and Memory Transfer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2999"/>
            <a:ext cx="8382000" cy="5591662"/>
          </a:xfrm>
        </p:spPr>
      </p:pic>
    </p:spTree>
    <p:extLst>
      <p:ext uri="{BB962C8B-B14F-4D97-AF65-F5344CB8AC3E}">
        <p14:creationId xmlns:p14="http://schemas.microsoft.com/office/powerpoint/2010/main" val="87729362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en-GB" b="1" dirty="0" smtClean="0"/>
              <a:t>Problem</a:t>
            </a:r>
            <a:endParaRPr lang="en-GB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18281" y="1143000"/>
            <a:ext cx="8989325" cy="1554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5625" y="3429000"/>
            <a:ext cx="79057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1231771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en-GB" b="1" dirty="0" smtClean="0"/>
              <a:t>Problem</a:t>
            </a:r>
            <a:endParaRPr lang="en-GB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0" y="1219200"/>
            <a:ext cx="8992170" cy="16002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5" y="3223004"/>
            <a:ext cx="8956913" cy="31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6630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b="1" dirty="0"/>
              <a:t>4-4 Arithmetic </a:t>
            </a:r>
            <a:r>
              <a:rPr lang="en-GB" b="1" dirty="0" smtClean="0"/>
              <a:t>Microoperations</a:t>
            </a:r>
            <a:endParaRPr lang="en-GB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0" y="1066800"/>
            <a:ext cx="8881281" cy="5618769"/>
          </a:xfrm>
        </p:spPr>
      </p:pic>
    </p:spTree>
    <p:extLst>
      <p:ext uri="{BB962C8B-B14F-4D97-AF65-F5344CB8AC3E}">
        <p14:creationId xmlns:p14="http://schemas.microsoft.com/office/powerpoint/2010/main" val="212849392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b="1" dirty="0"/>
              <a:t>4-4 Arithmetic </a:t>
            </a:r>
            <a:r>
              <a:rPr lang="en-GB" b="1" dirty="0" smtClean="0"/>
              <a:t>Microoperations</a:t>
            </a:r>
            <a:endParaRPr lang="en-GB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7467600" cy="5715000"/>
          </a:xfrm>
        </p:spPr>
      </p:pic>
    </p:spTree>
    <p:extLst>
      <p:ext uri="{BB962C8B-B14F-4D97-AF65-F5344CB8AC3E}">
        <p14:creationId xmlns:p14="http://schemas.microsoft.com/office/powerpoint/2010/main" val="294014475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b="1" dirty="0"/>
              <a:t>4-4 Arithmetic </a:t>
            </a:r>
            <a:r>
              <a:rPr lang="en-GB" b="1" dirty="0" smtClean="0"/>
              <a:t>Microoperations</a:t>
            </a:r>
            <a:endParaRPr lang="en-GB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7" y="1371600"/>
            <a:ext cx="8905767" cy="3124200"/>
          </a:xfrm>
        </p:spPr>
      </p:pic>
    </p:spTree>
    <p:extLst>
      <p:ext uri="{BB962C8B-B14F-4D97-AF65-F5344CB8AC3E}">
        <p14:creationId xmlns:p14="http://schemas.microsoft.com/office/powerpoint/2010/main" val="183563047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b="1" dirty="0"/>
              <a:t>4-4 Arithmetic </a:t>
            </a:r>
            <a:r>
              <a:rPr lang="en-GB" b="1" dirty="0" smtClean="0"/>
              <a:t>Microoperations</a:t>
            </a:r>
            <a:endParaRPr lang="en-GB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1" y="1143000"/>
            <a:ext cx="8763000" cy="5427335"/>
          </a:xfrm>
        </p:spPr>
      </p:pic>
    </p:spTree>
    <p:extLst>
      <p:ext uri="{BB962C8B-B14F-4D97-AF65-F5344CB8AC3E}">
        <p14:creationId xmlns:p14="http://schemas.microsoft.com/office/powerpoint/2010/main" val="322239825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>
          <a:xfrm>
            <a:off x="532263" y="152400"/>
            <a:ext cx="8229600" cy="6397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sz="2800" b="1" dirty="0" smtClean="0"/>
              <a:t>Agenda </a:t>
            </a:r>
            <a:r>
              <a:rPr lang="en-US" sz="1800" b="1" dirty="0" smtClean="0"/>
              <a:t>[ CH(4) Register </a:t>
            </a:r>
            <a:r>
              <a:rPr lang="en-US" sz="1800" b="1" dirty="0"/>
              <a:t>Transfer and </a:t>
            </a:r>
            <a:r>
              <a:rPr lang="en-US" sz="1800" b="1" dirty="0" err="1" smtClean="0"/>
              <a:t>Microoperations</a:t>
            </a:r>
            <a:r>
              <a:rPr lang="en-US" sz="1800" b="1" dirty="0" smtClean="0"/>
              <a:t> ]</a:t>
            </a:r>
            <a:r>
              <a:rPr lang="en-GB" sz="1800" b="1" dirty="0" smtClean="0"/>
              <a:t> </a:t>
            </a:r>
            <a:endParaRPr lang="en-GB" sz="1800" dirty="0" smtClean="0"/>
          </a:p>
        </p:txBody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1386681"/>
            <a:ext cx="8001000" cy="4572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40000"/>
              </a:spcBef>
              <a:buSzPct val="120000"/>
              <a:buFont typeface="Wingdings" pitchFamily="2" charset="2"/>
              <a:buChar char="§"/>
            </a:pPr>
            <a:r>
              <a:rPr lang="en-GB" b="1" dirty="0" smtClean="0">
                <a:solidFill>
                  <a:schemeClr val="tx1"/>
                </a:solidFill>
              </a:rPr>
              <a:t>Register Transfer Language </a:t>
            </a:r>
          </a:p>
          <a:p>
            <a:pPr>
              <a:lnSpc>
                <a:spcPct val="80000"/>
              </a:lnSpc>
              <a:spcBef>
                <a:spcPct val="40000"/>
              </a:spcBef>
              <a:buSzPct val="120000"/>
              <a:buFont typeface="Wingdings" pitchFamily="2" charset="2"/>
              <a:buChar char="§"/>
            </a:pPr>
            <a:r>
              <a:rPr lang="en-GB" b="1" dirty="0" smtClean="0">
                <a:solidFill>
                  <a:schemeClr val="tx1"/>
                </a:solidFill>
              </a:rPr>
              <a:t>Register Transfer </a:t>
            </a:r>
          </a:p>
          <a:p>
            <a:pPr>
              <a:lnSpc>
                <a:spcPct val="80000"/>
              </a:lnSpc>
              <a:spcBef>
                <a:spcPct val="40000"/>
              </a:spcBef>
              <a:buSzPct val="120000"/>
              <a:buFont typeface="Wingdings" pitchFamily="2" charset="2"/>
              <a:buChar char="§"/>
            </a:pPr>
            <a:r>
              <a:rPr lang="en-GB" b="1" dirty="0" smtClean="0">
                <a:solidFill>
                  <a:schemeClr val="tx1"/>
                </a:solidFill>
              </a:rPr>
              <a:t>Bus and Memory Transfer </a:t>
            </a:r>
          </a:p>
          <a:p>
            <a:pPr>
              <a:lnSpc>
                <a:spcPct val="80000"/>
              </a:lnSpc>
              <a:spcBef>
                <a:spcPct val="40000"/>
              </a:spcBef>
              <a:buSzPct val="120000"/>
              <a:buFont typeface="Wingdings" pitchFamily="2" charset="2"/>
              <a:buChar char="§"/>
            </a:pPr>
            <a:r>
              <a:rPr lang="en-GB" b="1" dirty="0" smtClean="0">
                <a:solidFill>
                  <a:schemeClr val="tx1"/>
                </a:solidFill>
              </a:rPr>
              <a:t>Arithmetic Microoperations</a:t>
            </a:r>
          </a:p>
          <a:p>
            <a:pPr>
              <a:lnSpc>
                <a:spcPct val="80000"/>
              </a:lnSpc>
              <a:spcBef>
                <a:spcPct val="40000"/>
              </a:spcBef>
              <a:buSzPct val="120000"/>
              <a:buFont typeface="Wingdings" pitchFamily="2" charset="2"/>
              <a:buChar char="§"/>
            </a:pPr>
            <a:r>
              <a:rPr lang="en-GB" b="1" dirty="0" smtClean="0">
                <a:solidFill>
                  <a:schemeClr val="tx1"/>
                </a:solidFill>
              </a:rPr>
              <a:t>Logic Microoperations</a:t>
            </a:r>
            <a:endParaRPr lang="en-GB" b="1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SzPct val="120000"/>
              <a:buFont typeface="Wingdings" pitchFamily="2" charset="2"/>
              <a:buChar char="§"/>
            </a:pPr>
            <a:r>
              <a:rPr lang="en-GB" b="1" dirty="0" smtClean="0">
                <a:solidFill>
                  <a:schemeClr val="tx1"/>
                </a:solidFill>
              </a:rPr>
              <a:t>Shift Microoperations</a:t>
            </a:r>
          </a:p>
          <a:p>
            <a:pPr>
              <a:lnSpc>
                <a:spcPct val="80000"/>
              </a:lnSpc>
              <a:spcBef>
                <a:spcPct val="40000"/>
              </a:spcBef>
              <a:buSzPct val="120000"/>
              <a:buFont typeface="Wingdings" pitchFamily="2" charset="2"/>
              <a:buChar char="§"/>
            </a:pPr>
            <a:r>
              <a:rPr lang="en-GB" b="1" dirty="0">
                <a:solidFill>
                  <a:schemeClr val="tx1"/>
                </a:solidFill>
              </a:rPr>
              <a:t>Arithmetic </a:t>
            </a:r>
            <a:r>
              <a:rPr lang="en-GB" b="1" dirty="0" smtClean="0">
                <a:solidFill>
                  <a:schemeClr val="tx1"/>
                </a:solidFill>
              </a:rPr>
              <a:t>Logic Shift Unit</a:t>
            </a:r>
            <a:endParaRPr lang="en-GB" b="1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SzPct val="120000"/>
              <a:buFont typeface="Wingdings" pitchFamily="2" charset="2"/>
              <a:buChar char="§"/>
            </a:pPr>
            <a:endParaRPr lang="en-GB" b="1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spcBef>
                <a:spcPct val="40000"/>
              </a:spcBef>
              <a:buSzPct val="120000"/>
              <a:buNone/>
            </a:pPr>
            <a:endParaRPr lang="en-GB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37131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en-GB" b="1" dirty="0" smtClean="0"/>
              <a:t>Problem</a:t>
            </a:r>
            <a:endParaRPr lang="en-GB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1" y="1295400"/>
            <a:ext cx="8991600" cy="35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3202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en-GB" b="1" dirty="0" smtClean="0"/>
              <a:t>Problem</a:t>
            </a:r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0" cy="352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4850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en-GB" b="1" dirty="0" smtClean="0"/>
              <a:t>Problem</a:t>
            </a:r>
            <a:endParaRPr lang="en-GB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142999"/>
            <a:ext cx="8054975" cy="1445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124200"/>
            <a:ext cx="7005075" cy="3623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9643593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en-GB" b="1" dirty="0" smtClean="0"/>
              <a:t>Problem</a:t>
            </a:r>
            <a:endParaRPr lang="en-GB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447800"/>
            <a:ext cx="8762999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1469962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en-GB" b="1" dirty="0" smtClean="0"/>
              <a:t>Problem</a:t>
            </a:r>
            <a:endParaRPr lang="en-GB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094" y="990600"/>
            <a:ext cx="7775196" cy="5777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621919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b="1" dirty="0"/>
              <a:t>4-5 Logic </a:t>
            </a:r>
            <a:r>
              <a:rPr lang="en-GB" b="1" dirty="0" smtClean="0"/>
              <a:t>Microoperations</a:t>
            </a:r>
            <a:endParaRPr lang="en-GB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8" y="1066800"/>
            <a:ext cx="8229600" cy="5706375"/>
          </a:xfrm>
        </p:spPr>
      </p:pic>
    </p:spTree>
    <p:extLst>
      <p:ext uri="{BB962C8B-B14F-4D97-AF65-F5344CB8AC3E}">
        <p14:creationId xmlns:p14="http://schemas.microsoft.com/office/powerpoint/2010/main" val="296239867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b="1" dirty="0"/>
              <a:t>4-5 Logic </a:t>
            </a:r>
            <a:r>
              <a:rPr lang="en-GB" b="1" dirty="0" smtClean="0"/>
              <a:t>Microoperations</a:t>
            </a:r>
            <a:endParaRPr lang="en-GB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219199"/>
            <a:ext cx="8368217" cy="5410201"/>
          </a:xfrm>
        </p:spPr>
      </p:pic>
    </p:spTree>
    <p:extLst>
      <p:ext uri="{BB962C8B-B14F-4D97-AF65-F5344CB8AC3E}">
        <p14:creationId xmlns:p14="http://schemas.microsoft.com/office/powerpoint/2010/main" val="175589049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b="1" dirty="0"/>
              <a:t>4-5 Logic </a:t>
            </a:r>
            <a:r>
              <a:rPr lang="en-GB" b="1" dirty="0" smtClean="0"/>
              <a:t>Microoperations</a:t>
            </a:r>
            <a:endParaRPr lang="en-GB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219199"/>
            <a:ext cx="8368217" cy="5410201"/>
          </a:xfrm>
        </p:spPr>
      </p:pic>
    </p:spTree>
    <p:extLst>
      <p:ext uri="{BB962C8B-B14F-4D97-AF65-F5344CB8AC3E}">
        <p14:creationId xmlns:p14="http://schemas.microsoft.com/office/powerpoint/2010/main" val="187319506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b="1" dirty="0"/>
              <a:t>4-5 Logic </a:t>
            </a:r>
            <a:r>
              <a:rPr lang="en-GB" b="1" dirty="0" smtClean="0"/>
              <a:t>Microoperations</a:t>
            </a:r>
            <a:endParaRPr lang="en-GB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143000"/>
            <a:ext cx="8750569" cy="3352800"/>
          </a:xfrm>
        </p:spPr>
      </p:pic>
    </p:spTree>
    <p:extLst>
      <p:ext uri="{BB962C8B-B14F-4D97-AF65-F5344CB8AC3E}">
        <p14:creationId xmlns:p14="http://schemas.microsoft.com/office/powerpoint/2010/main" val="51578479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en-GB" b="1" dirty="0" smtClean="0"/>
              <a:t>Problem</a:t>
            </a:r>
            <a:endParaRPr lang="en-GB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72" y="1066800"/>
            <a:ext cx="7700962" cy="1339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72" y="2514599"/>
            <a:ext cx="7700962" cy="383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015323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b="1" dirty="0"/>
              <a:t>4-1 Register Transfer Language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4" y="1158058"/>
            <a:ext cx="8305800" cy="5681745"/>
          </a:xfrm>
        </p:spPr>
      </p:pic>
    </p:spTree>
    <p:extLst>
      <p:ext uri="{BB962C8B-B14F-4D97-AF65-F5344CB8AC3E}">
        <p14:creationId xmlns:p14="http://schemas.microsoft.com/office/powerpoint/2010/main" val="426810204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en-GB" b="1" dirty="0" smtClean="0"/>
              <a:t>Problem</a:t>
            </a:r>
            <a:endParaRPr lang="en-GB" b="1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006" y="3733800"/>
            <a:ext cx="8991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006" y="1143000"/>
            <a:ext cx="8915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610264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en-GB" b="1" dirty="0" smtClean="0"/>
              <a:t>Problem</a:t>
            </a:r>
            <a:endParaRPr lang="en-GB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371600"/>
            <a:ext cx="8686799" cy="449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7328332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en-GB" b="1" dirty="0" smtClean="0"/>
              <a:t>Problem</a:t>
            </a:r>
            <a:endParaRPr lang="en-GB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725394" y="1143000"/>
            <a:ext cx="7786874" cy="5552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641070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b="1" dirty="0"/>
              <a:t>4-6 Shift </a:t>
            </a:r>
            <a:r>
              <a:rPr lang="en-GB" b="1" dirty="0" smtClean="0"/>
              <a:t>Microoperations </a:t>
            </a:r>
            <a:endParaRPr lang="en-GB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7467600" cy="5679440"/>
          </a:xfrm>
        </p:spPr>
      </p:pic>
    </p:spTree>
    <p:extLst>
      <p:ext uri="{BB962C8B-B14F-4D97-AF65-F5344CB8AC3E}">
        <p14:creationId xmlns:p14="http://schemas.microsoft.com/office/powerpoint/2010/main" val="359088864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b="1" dirty="0"/>
              <a:t>4-6 Shift </a:t>
            </a:r>
            <a:r>
              <a:rPr lang="en-GB" b="1" dirty="0" smtClean="0"/>
              <a:t>Microoperations </a:t>
            </a:r>
            <a:endParaRPr lang="en-GB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43000"/>
            <a:ext cx="8458200" cy="5564912"/>
          </a:xfrm>
        </p:spPr>
      </p:pic>
    </p:spTree>
    <p:extLst>
      <p:ext uri="{BB962C8B-B14F-4D97-AF65-F5344CB8AC3E}">
        <p14:creationId xmlns:p14="http://schemas.microsoft.com/office/powerpoint/2010/main" val="5855272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en-GB" b="1" dirty="0" smtClean="0"/>
              <a:t>Problem</a:t>
            </a:r>
            <a:endParaRPr lang="en-GB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200"/>
            <a:ext cx="844689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1400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en-GB" b="1" dirty="0" smtClean="0"/>
              <a:t>Problem</a:t>
            </a:r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15278"/>
            <a:ext cx="6135921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0690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>
          <a:xfrm>
            <a:off x="444690" y="228600"/>
            <a:ext cx="8229600" cy="6397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b="1" dirty="0"/>
              <a:t>4-7 Arithmetic Logic Shift </a:t>
            </a:r>
            <a:r>
              <a:rPr lang="en-GB" b="1" dirty="0" smtClean="0"/>
              <a:t>Unit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47637473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Thanks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58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b="1" dirty="0" smtClean="0"/>
              <a:t>4-2 Register Transfer </a:t>
            </a:r>
            <a:endParaRPr lang="en-GB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1696"/>
            <a:ext cx="7772400" cy="5337704"/>
          </a:xfrm>
        </p:spPr>
      </p:pic>
    </p:spTree>
    <p:extLst>
      <p:ext uri="{BB962C8B-B14F-4D97-AF65-F5344CB8AC3E}">
        <p14:creationId xmlns:p14="http://schemas.microsoft.com/office/powerpoint/2010/main" val="221996478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b="1" dirty="0" smtClean="0"/>
              <a:t>4-2 Register Transfer </a:t>
            </a:r>
            <a:endParaRPr lang="en-GB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9" y="1143000"/>
            <a:ext cx="6799399" cy="5368925"/>
          </a:xfrm>
        </p:spPr>
      </p:pic>
    </p:spTree>
    <p:extLst>
      <p:ext uri="{BB962C8B-B14F-4D97-AF65-F5344CB8AC3E}">
        <p14:creationId xmlns:p14="http://schemas.microsoft.com/office/powerpoint/2010/main" val="409678777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en-GB" b="1" dirty="0" smtClean="0"/>
              <a:t>Problem</a:t>
            </a:r>
            <a:endParaRPr lang="en-GB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3" y="1219200"/>
            <a:ext cx="8552330" cy="13716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3200400"/>
            <a:ext cx="8920763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0745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en-GB" b="1" dirty="0" smtClean="0"/>
              <a:t>Problem</a:t>
            </a:r>
            <a:endParaRPr lang="en-GB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8742948" cy="4572000"/>
          </a:xfrm>
        </p:spPr>
      </p:pic>
    </p:spTree>
    <p:extLst>
      <p:ext uri="{BB962C8B-B14F-4D97-AF65-F5344CB8AC3E}">
        <p14:creationId xmlns:p14="http://schemas.microsoft.com/office/powerpoint/2010/main" val="223554371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en-GB" b="1" dirty="0" smtClean="0"/>
              <a:t>Problem</a:t>
            </a:r>
            <a:endParaRPr lang="en-GB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45262"/>
            <a:ext cx="8610600" cy="4094551"/>
          </a:xfrm>
        </p:spPr>
      </p:pic>
    </p:spTree>
    <p:extLst>
      <p:ext uri="{BB962C8B-B14F-4D97-AF65-F5344CB8AC3E}">
        <p14:creationId xmlns:p14="http://schemas.microsoft.com/office/powerpoint/2010/main" val="359109215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en-GB" b="1" dirty="0" smtClean="0"/>
              <a:t>Problem</a:t>
            </a:r>
            <a:endParaRPr lang="en-GB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" y="1219200"/>
            <a:ext cx="8986346" cy="13716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200400"/>
            <a:ext cx="6483516" cy="200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1410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xis design template">
  <a:themeElements>
    <a:clrScheme name="Axis design template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 design template">
      <a:majorFont>
        <a:latin typeface="Arial"/>
        <a:ea typeface=""/>
        <a:cs typeface="Tahoma"/>
      </a:majorFont>
      <a:minorFont>
        <a:latin typeface="Arial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h-TH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ngsana New" pitchFamily="18" charset="-34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h-TH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ngsana New" pitchFamily="18" charset="-34"/>
          </a:defRPr>
        </a:defPPr>
      </a:lstStyle>
    </a:lnDef>
  </a:objectDefaults>
  <a:extraClrSchemeLst>
    <a:extraClrScheme>
      <a:clrScheme name="Axis design template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design template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design template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design template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design template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design template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design template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design template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125</Words>
  <Application>Microsoft Office PowerPoint</Application>
  <PresentationFormat>On-screen Show (4:3)</PresentationFormat>
  <Paragraphs>51</Paragraphs>
  <Slides>38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Axis design template</vt:lpstr>
      <vt:lpstr>1_Office Theme</vt:lpstr>
      <vt:lpstr>Integral</vt:lpstr>
      <vt:lpstr>Computer Organization 2</vt:lpstr>
      <vt:lpstr>Agenda [ CH(4) Register Transfer and Microoperations ] </vt:lpstr>
      <vt:lpstr>4-1 Register Transfer Language </vt:lpstr>
      <vt:lpstr>4-2 Register Transfer </vt:lpstr>
      <vt:lpstr>4-2 Register Transfer </vt:lpstr>
      <vt:lpstr>Problem</vt:lpstr>
      <vt:lpstr>Problem</vt:lpstr>
      <vt:lpstr>Problem</vt:lpstr>
      <vt:lpstr>Problem</vt:lpstr>
      <vt:lpstr>4-3 Bus and Memory Transfer </vt:lpstr>
      <vt:lpstr>4-3 Bus and Memory Transfer </vt:lpstr>
      <vt:lpstr>4-3 Bus and Memory Transfer </vt:lpstr>
      <vt:lpstr>4-3 Bus and Memory Transfer </vt:lpstr>
      <vt:lpstr>Problem</vt:lpstr>
      <vt:lpstr>Problem</vt:lpstr>
      <vt:lpstr>4-4 Arithmetic Microoperations</vt:lpstr>
      <vt:lpstr>4-4 Arithmetic Microoperations</vt:lpstr>
      <vt:lpstr>4-4 Arithmetic Microoperations</vt:lpstr>
      <vt:lpstr>4-4 Arithmetic Microoperations</vt:lpstr>
      <vt:lpstr>Problem</vt:lpstr>
      <vt:lpstr>Problem</vt:lpstr>
      <vt:lpstr>Problem</vt:lpstr>
      <vt:lpstr>Problem</vt:lpstr>
      <vt:lpstr>Problem</vt:lpstr>
      <vt:lpstr>4-5 Logic Microoperations</vt:lpstr>
      <vt:lpstr>4-5 Logic Microoperations</vt:lpstr>
      <vt:lpstr>4-5 Logic Microoperations</vt:lpstr>
      <vt:lpstr>4-5 Logic Microoperations</vt:lpstr>
      <vt:lpstr>Problem</vt:lpstr>
      <vt:lpstr>Problem</vt:lpstr>
      <vt:lpstr>Problem</vt:lpstr>
      <vt:lpstr>Problem</vt:lpstr>
      <vt:lpstr>4-6 Shift Microoperations </vt:lpstr>
      <vt:lpstr>4-6 Shift Microoperations </vt:lpstr>
      <vt:lpstr>Problem</vt:lpstr>
      <vt:lpstr>Problem</vt:lpstr>
      <vt:lpstr>4-7 Arithmetic Logic Shift Unit</vt:lpstr>
      <vt:lpstr>Thanks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abdelghani orogat</dc:creator>
  <cp:lastModifiedBy>sphinx</cp:lastModifiedBy>
  <cp:revision>76</cp:revision>
  <dcterms:created xsi:type="dcterms:W3CDTF">2006-08-16T00:00:00Z</dcterms:created>
  <dcterms:modified xsi:type="dcterms:W3CDTF">2018-10-21T08:30:31Z</dcterms:modified>
</cp:coreProperties>
</file>